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814" r:id="rId2"/>
  </p:sldMasterIdLst>
  <p:notesMasterIdLst>
    <p:notesMasterId r:id="rId11"/>
  </p:notesMasterIdLst>
  <p:handoutMasterIdLst>
    <p:handoutMasterId r:id="rId12"/>
  </p:handoutMasterIdLst>
  <p:sldIdLst>
    <p:sldId id="333" r:id="rId3"/>
    <p:sldId id="398" r:id="rId4"/>
    <p:sldId id="359" r:id="rId5"/>
    <p:sldId id="363" r:id="rId6"/>
    <p:sldId id="348" r:id="rId7"/>
    <p:sldId id="366" r:id="rId8"/>
    <p:sldId id="397" r:id="rId9"/>
    <p:sldId id="396" r:id="rId10"/>
  </p:sldIdLst>
  <p:sldSz cx="9144000" cy="5143500" type="screen16x9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" id="{0B896E98-F45E-4768-8620-EDDF394BE181}">
          <p14:sldIdLst>
            <p14:sldId id="333"/>
            <p14:sldId id="398"/>
            <p14:sldId id="359"/>
            <p14:sldId id="363"/>
            <p14:sldId id="348"/>
            <p14:sldId id="366"/>
            <p14:sldId id="397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howGuides="1">
      <p:cViewPr varScale="1">
        <p:scale>
          <a:sx n="97" d="100"/>
          <a:sy n="97" d="100"/>
        </p:scale>
        <p:origin x="426" y="78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24EC-4FA4-43C6-9D45-0728BB838A5A}" type="datetimeFigureOut">
              <a:rPr lang="fr-FR" smtClean="0"/>
              <a:t>20/06/2024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2FC46-7F2F-4647-883D-9C07FC4C13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813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20/06/2024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0000"/>
            <a:ext cx="4788532" cy="3972068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31194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113159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994054"/>
            <a:ext cx="2520000" cy="2530800"/>
          </a:xfrm>
        </p:spPr>
        <p:txBody>
          <a:bodyPr/>
          <a:lstStyle>
            <a:lvl1pPr marL="108000" indent="-1080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 b="1"/>
            </a:lvl1pPr>
            <a:lvl2pPr marL="243000" indent="-108000">
              <a:spcBef>
                <a:spcPts val="450"/>
              </a:spcBef>
              <a:spcAft>
                <a:spcPts val="600"/>
              </a:spcAft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995686"/>
            <a:ext cx="2520000" cy="2530800"/>
          </a:xfrm>
        </p:spPr>
        <p:txBody>
          <a:bodyPr/>
          <a:lstStyle>
            <a:lvl1pPr marL="108000" indent="-1080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 b="1"/>
            </a:lvl1pPr>
            <a:lvl2pPr marL="243000" indent="-108000">
              <a:spcBef>
                <a:spcPts val="450"/>
              </a:spcBef>
              <a:spcAft>
                <a:spcPts val="600"/>
              </a:spcAft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995686"/>
            <a:ext cx="2520000" cy="2530800"/>
          </a:xfrm>
        </p:spPr>
        <p:txBody>
          <a:bodyPr/>
          <a:lstStyle>
            <a:lvl1pPr marL="108000" indent="-1080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defRPr b="1"/>
            </a:lvl1pPr>
            <a:lvl2pPr marL="243000" indent="-108000">
              <a:spcBef>
                <a:spcPts val="450"/>
              </a:spcBef>
              <a:spcAft>
                <a:spcPts val="600"/>
              </a:spcAft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FB55AB75-56F3-004E-8A4E-57EB4CAB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426336" y="4876006"/>
            <a:ext cx="1170000" cy="2674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>
                <a:solidFill>
                  <a:srgbClr val="000000"/>
                </a:solidFill>
              </a:rPr>
              <a:t>21/06/2021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12" name="Espace réservé du numéro de diapositive 7">
            <a:extLst>
              <a:ext uri="{FF2B5EF4-FFF2-40B4-BE49-F238E27FC236}">
                <a16:creationId xmlns:a16="http://schemas.microsoft.com/office/drawing/2014/main" id="{4527032A-C74F-2941-8AD5-E7F64BD5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596336" y="4803999"/>
            <a:ext cx="1170000" cy="33950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0091"/>
                </a:solidFill>
              </a:rPr>
              <a:pPr/>
              <a:t>‹#›</a:t>
            </a:fld>
            <a:endParaRPr lang="fr-FR" dirty="0">
              <a:solidFill>
                <a:srgbClr val="00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23528" y="1111093"/>
            <a:ext cx="8442808" cy="3574645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27585" y="1111094"/>
            <a:ext cx="7560840" cy="3574645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noFill/>
          </a:ln>
        </p:spPr>
        <p:txBody>
          <a:bodyPr lIns="0" bIns="360000" anchor="ctr" anchorCtr="0"/>
          <a:lstStyle>
            <a:lvl1pPr marL="297000" indent="-297000">
              <a:buFont typeface="+mj-lt"/>
              <a:buAutoNum type="arabicPeriod"/>
              <a:defRPr sz="2438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9748505C-3D2A-D74D-9CDB-23720A2B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426336" y="4876006"/>
            <a:ext cx="1170000" cy="2674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>
                <a:solidFill>
                  <a:srgbClr val="000000"/>
                </a:solidFill>
              </a:rPr>
              <a:t>21/06/2021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98F10018-47D8-6540-8D30-5845FE97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596336" y="4803999"/>
            <a:ext cx="1170000" cy="33950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0091"/>
                </a:solidFill>
              </a:rPr>
              <a:pPr/>
              <a:t>‹#›</a:t>
            </a:fld>
            <a:endParaRPr lang="fr-FR" dirty="0">
              <a:solidFill>
                <a:srgbClr val="00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7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113159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23928" y="324000"/>
            <a:ext cx="4860072" cy="360000"/>
          </a:xfrm>
        </p:spPr>
        <p:txBody>
          <a:bodyPr/>
          <a:lstStyle>
            <a:lvl1pPr marL="81000" indent="-81000" algn="r">
              <a:spcAft>
                <a:spcPts val="0"/>
              </a:spcAft>
              <a:buFont typeface="+mj-lt"/>
              <a:buAutoNum type="arabicPeriod"/>
              <a:defRPr sz="563" b="1"/>
            </a:lvl1pPr>
            <a:lvl2pPr marL="81000" indent="-81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563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995686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995686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995686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9F5F8F36-9414-6946-BDAE-0A76E569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426336" y="4876006"/>
            <a:ext cx="1170000" cy="2674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>
                <a:solidFill>
                  <a:srgbClr val="000000"/>
                </a:solidFill>
              </a:rPr>
              <a:t>21/06/2021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15" name="Espace réservé du numéro de diapositive 7">
            <a:extLst>
              <a:ext uri="{FF2B5EF4-FFF2-40B4-BE49-F238E27FC236}">
                <a16:creationId xmlns:a16="http://schemas.microsoft.com/office/drawing/2014/main" id="{39B13F4C-6D78-BF47-94DF-EE782341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7596336" y="4803999"/>
            <a:ext cx="1170000" cy="33950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0091"/>
                </a:solidFill>
              </a:rPr>
              <a:pPr/>
              <a:t>‹#›</a:t>
            </a:fld>
            <a:endParaRPr lang="fr-FR" dirty="0">
              <a:solidFill>
                <a:srgbClr val="00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3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1" y="1"/>
            <a:ext cx="1" cy="95726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362146"/>
            <a:ext cx="7886700" cy="586768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16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462396" cy="2042548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98" y="1836000"/>
            <a:ext cx="8424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179274" cy="291142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1" y="1"/>
            <a:ext cx="1" cy="95726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362146"/>
            <a:ext cx="7886700" cy="586768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4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>
                <a:solidFill>
                  <a:srgbClr val="000000">
                    <a:alpha val="0"/>
                  </a:srgbClr>
                </a:solidFill>
              </a:rPr>
              <a:t>21/06/2021</a:t>
            </a:r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  <a:prstGeom prst="rect">
            <a:avLst/>
          </a:prstGeom>
        </p:spPr>
        <p:txBody>
          <a:bodyPr anchor="b" anchorCtr="0"/>
          <a:lstStyle>
            <a:lvl1pPr>
              <a:defRPr sz="863"/>
            </a:lvl1pPr>
          </a:lstStyle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>
                <a:solidFill>
                  <a:srgbClr val="000000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571B293-EB6B-9149-9E08-668EB7F04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0" y="2"/>
            <a:ext cx="9152690" cy="5152965"/>
          </a:xfrm>
          <a:prstGeom prst="rect">
            <a:avLst/>
          </a:prstGeom>
        </p:spPr>
      </p:pic>
      <p:pic>
        <p:nvPicPr>
          <p:cNvPr id="9" name="Image 8" descr="Une image contenant nature, ciel nocturne&#10;&#10;Description générée automatiquement">
            <a:extLst>
              <a:ext uri="{FF2B5EF4-FFF2-40B4-BE49-F238E27FC236}">
                <a16:creationId xmlns:a16="http://schemas.microsoft.com/office/drawing/2014/main" id="{49A634D5-92FA-4760-9488-2222A25E1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60" y="1704843"/>
            <a:ext cx="9156760" cy="2811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677A4B-A0C8-4DFF-AC8B-474FB9D2B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592" y="2670597"/>
            <a:ext cx="4104376" cy="9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B3ED864-6123-8B40-8783-2DF8831D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30"/>
          <a:stretch/>
        </p:blipFill>
        <p:spPr>
          <a:xfrm>
            <a:off x="-8690" y="0"/>
            <a:ext cx="9152690" cy="8435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E55479-C1F7-1A4C-8A97-BDB48ABA6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43558"/>
            <a:ext cx="9144000" cy="393801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6426336" y="4876006"/>
            <a:ext cx="1170000" cy="26749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>
                <a:solidFill>
                  <a:srgbClr val="000000"/>
                </a:solidFill>
              </a:rPr>
              <a:t>21/06/2021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596336" y="4803999"/>
            <a:ext cx="1170000" cy="33950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0091"/>
                </a:solidFill>
              </a:rPr>
              <a:pPr/>
              <a:t>‹#›</a:t>
            </a:fld>
            <a:endParaRPr lang="fr-FR" dirty="0">
              <a:solidFill>
                <a:srgbClr val="000091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15616" y="2346046"/>
            <a:ext cx="7668384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38" b="1" cap="none" baseline="0">
                <a:solidFill>
                  <a:schemeClr val="bg1"/>
                </a:solidFill>
              </a:defRPr>
            </a:lvl1pPr>
            <a:lvl2pPr marL="0" indent="0">
              <a:spcBef>
                <a:spcPts val="375"/>
              </a:spcBef>
              <a:spcAft>
                <a:spcPts val="0"/>
              </a:spcAft>
              <a:buNone/>
              <a:defRPr sz="1388">
                <a:solidFill>
                  <a:srgbClr val="FFDD00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1143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8" y="116994"/>
            <a:ext cx="856612" cy="71055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Direction générale de la recherche et de l'innovation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798" r:id="rId6"/>
    <p:sldLayoutId id="214748381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6D15CC7-BC12-A746-B153-F1F8A3C7E6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8" y="1"/>
            <a:ext cx="9152690" cy="515296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113159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995686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516EDC64-47E8-C044-91BA-F715A5EFFEFD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426336" y="4783500"/>
            <a:ext cx="1170000" cy="360000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pPr algn="r"/>
            <a:r>
              <a:rPr lang="fr-FR" cap="all">
                <a:solidFill>
                  <a:srgbClr val="000000"/>
                </a:solidFill>
              </a:rPr>
              <a:t>21/06/2021</a:t>
            </a:r>
            <a:endParaRPr lang="fr-FR" cap="all" dirty="0">
              <a:solidFill>
                <a:srgbClr val="000000"/>
              </a:solidFill>
            </a:endParaRPr>
          </a:p>
        </p:txBody>
      </p:sp>
      <p:sp>
        <p:nvSpPr>
          <p:cNvPr id="16" name="Espace réservé du numéro de diapositive 7">
            <a:extLst>
              <a:ext uri="{FF2B5EF4-FFF2-40B4-BE49-F238E27FC236}">
                <a16:creationId xmlns:a16="http://schemas.microsoft.com/office/drawing/2014/main" id="{C6D56E85-7DD2-5140-A94B-D4C7F309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596336" y="4783500"/>
            <a:ext cx="1170000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0091"/>
                </a:solidFill>
              </a:rPr>
              <a:pPr/>
              <a:t>‹#›</a:t>
            </a:fld>
            <a:endParaRPr lang="fr-FR" dirty="0">
              <a:solidFill>
                <a:srgbClr val="000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1" r:id="rId6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13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375"/>
        </a:spcAft>
        <a:buFont typeface="Arial" pitchFamily="34" charset="0"/>
        <a:buNone/>
        <a:defRPr sz="788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89000" indent="-5400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 pitchFamily="34" charset="0"/>
        <a:buChar char="•"/>
        <a:defRPr sz="713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54000" algn="l" defTabSz="685800" rtl="0" eaLnBrk="1" latinLnBrk="0" hangingPunct="1">
        <a:lnSpc>
          <a:spcPct val="100000"/>
        </a:lnSpc>
        <a:spcBef>
          <a:spcPts val="75"/>
        </a:spcBef>
        <a:spcAft>
          <a:spcPts val="75"/>
        </a:spcAft>
        <a:buSzPct val="100000"/>
        <a:buFont typeface="Arial" pitchFamily="34" charset="0"/>
        <a:buChar char="•"/>
        <a:defRPr sz="638" kern="1200">
          <a:solidFill>
            <a:schemeClr val="tx1"/>
          </a:solidFill>
          <a:latin typeface="+mn-lt"/>
          <a:ea typeface="+mn-ea"/>
          <a:cs typeface="+mn-cs"/>
        </a:defRPr>
      </a:lvl3pPr>
      <a:lvl4pPr marL="459000" indent="-54000" algn="l" defTabSz="685800" rtl="0" eaLnBrk="1" latinLnBrk="0" hangingPunct="1">
        <a:lnSpc>
          <a:spcPct val="100000"/>
        </a:lnSpc>
        <a:spcBef>
          <a:spcPts val="75"/>
        </a:spcBef>
        <a:spcAft>
          <a:spcPts val="75"/>
        </a:spcAft>
        <a:buSzPct val="100000"/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4pPr>
      <a:lvl5pPr marL="621000" indent="-54000" algn="l" defTabSz="685800" rtl="0" eaLnBrk="1" latinLnBrk="0" hangingPunct="1">
        <a:lnSpc>
          <a:spcPct val="100000"/>
        </a:lnSpc>
        <a:spcBef>
          <a:spcPts val="75"/>
        </a:spcBef>
        <a:spcAft>
          <a:spcPts val="75"/>
        </a:spcAft>
        <a:buSzPct val="100000"/>
        <a:buFont typeface="Arial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r.wikipedia.org/wiki/Image:Paranal_platform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manet.org/submissions.php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95536" y="1563638"/>
            <a:ext cx="8424000" cy="2077200"/>
          </a:xfrm>
        </p:spPr>
        <p:txBody>
          <a:bodyPr/>
          <a:lstStyle/>
          <a:p>
            <a:pPr algn="ctr"/>
            <a:r>
              <a:rPr lang="fr-FR" sz="2400" dirty="0" err="1">
                <a:solidFill>
                  <a:srgbClr val="C00000"/>
                </a:solidFill>
              </a:rPr>
              <a:t>European</a:t>
            </a:r>
            <a:r>
              <a:rPr lang="fr-FR" sz="2400" dirty="0">
                <a:solidFill>
                  <a:srgbClr val="C00000"/>
                </a:solidFill>
              </a:rPr>
              <a:t> and national</a:t>
            </a:r>
          </a:p>
          <a:p>
            <a:pPr algn="ctr"/>
            <a:r>
              <a:rPr lang="fr-FR" sz="2400" dirty="0" err="1">
                <a:solidFill>
                  <a:srgbClr val="C00000"/>
                </a:solidFill>
              </a:rPr>
              <a:t>research</a:t>
            </a:r>
            <a:r>
              <a:rPr lang="fr-FR" sz="2400" dirty="0">
                <a:solidFill>
                  <a:srgbClr val="C00000"/>
                </a:solidFill>
              </a:rPr>
              <a:t> infrastructures </a:t>
            </a:r>
            <a:r>
              <a:rPr lang="fr-FR" sz="2400" dirty="0" err="1">
                <a:solidFill>
                  <a:srgbClr val="C00000"/>
                </a:solidFill>
              </a:rPr>
              <a:t>landscape</a:t>
            </a:r>
            <a:r>
              <a:rPr lang="fr-FR" sz="2400" dirty="0">
                <a:solidFill>
                  <a:srgbClr val="C00000"/>
                </a:solidFill>
              </a:rPr>
              <a:t>: </a:t>
            </a:r>
          </a:p>
          <a:p>
            <a:endParaRPr lang="fr-FR" sz="2400" dirty="0">
              <a:solidFill>
                <a:srgbClr val="C00000"/>
              </a:solidFill>
            </a:endParaRP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France</a:t>
            </a:r>
          </a:p>
          <a:p>
            <a:endParaRPr lang="fr-FR" sz="1800" dirty="0">
              <a:solidFill>
                <a:srgbClr val="C00000"/>
              </a:solidFill>
            </a:endParaRPr>
          </a:p>
          <a:p>
            <a:pPr algn="ctr"/>
            <a:r>
              <a:rPr lang="fr-FR" sz="1400" i="1" dirty="0">
                <a:solidFill>
                  <a:srgbClr val="C00000"/>
                </a:solidFill>
              </a:rPr>
              <a:t>05/06/2024</a:t>
            </a:r>
          </a:p>
          <a:p>
            <a:pPr algn="ctr"/>
            <a:endParaRPr lang="fr-FR" sz="1400" i="1" dirty="0">
              <a:solidFill>
                <a:srgbClr val="C00000"/>
              </a:solidFill>
            </a:endParaRPr>
          </a:p>
          <a:p>
            <a:pPr algn="ctr"/>
            <a:r>
              <a:rPr lang="fr-FR" sz="1400" i="1" dirty="0" err="1">
                <a:solidFill>
                  <a:srgbClr val="C00000"/>
                </a:solidFill>
              </a:rPr>
              <a:t>Conference</a:t>
            </a:r>
            <a:r>
              <a:rPr lang="fr-FR" sz="1400" i="1" dirty="0">
                <a:solidFill>
                  <a:srgbClr val="C00000"/>
                </a:solidFill>
              </a:rPr>
              <a:t>: </a:t>
            </a:r>
            <a:r>
              <a:rPr lang="fr-FR" sz="1400" i="1" dirty="0" err="1">
                <a:solidFill>
                  <a:srgbClr val="C00000"/>
                </a:solidFill>
              </a:rPr>
              <a:t>Research</a:t>
            </a:r>
            <a:r>
              <a:rPr lang="fr-FR" sz="1400" i="1" dirty="0">
                <a:solidFill>
                  <a:srgbClr val="C00000"/>
                </a:solidFill>
              </a:rPr>
              <a:t> Infrastructures in a </a:t>
            </a:r>
            <a:r>
              <a:rPr lang="fr-FR" sz="1400" i="1" dirty="0" err="1">
                <a:solidFill>
                  <a:srgbClr val="C00000"/>
                </a:solidFill>
              </a:rPr>
              <a:t>changing</a:t>
            </a:r>
            <a:r>
              <a:rPr lang="fr-FR" sz="1400" i="1" dirty="0">
                <a:solidFill>
                  <a:srgbClr val="C00000"/>
                </a:solidFill>
              </a:rPr>
              <a:t> global, </a:t>
            </a:r>
          </a:p>
          <a:p>
            <a:pPr algn="ctr"/>
            <a:r>
              <a:rPr lang="fr-FR" sz="1400" i="1" dirty="0" err="1">
                <a:solidFill>
                  <a:srgbClr val="C00000"/>
                </a:solidFill>
              </a:rPr>
              <a:t>environmental</a:t>
            </a:r>
            <a:r>
              <a:rPr lang="fr-FR" sz="1400" i="1" dirty="0">
                <a:solidFill>
                  <a:srgbClr val="C00000"/>
                </a:solidFill>
              </a:rPr>
              <a:t> and socio-</a:t>
            </a:r>
            <a:r>
              <a:rPr lang="fr-FR" sz="1400" i="1" dirty="0" err="1">
                <a:solidFill>
                  <a:srgbClr val="C00000"/>
                </a:solidFill>
              </a:rPr>
              <a:t>economical</a:t>
            </a:r>
            <a:r>
              <a:rPr lang="fr-FR" sz="1400" i="1" dirty="0">
                <a:solidFill>
                  <a:srgbClr val="C00000"/>
                </a:solidFill>
              </a:rPr>
              <a:t> </a:t>
            </a:r>
            <a:r>
              <a:rPr lang="fr-FR" sz="1400" i="1" dirty="0" err="1">
                <a:solidFill>
                  <a:srgbClr val="C00000"/>
                </a:solidFill>
              </a:rPr>
              <a:t>context</a:t>
            </a:r>
            <a:endParaRPr lang="fr-FR" sz="1400" i="1" dirty="0">
              <a:solidFill>
                <a:srgbClr val="C00000"/>
              </a:solidFill>
            </a:endParaRPr>
          </a:p>
          <a:p>
            <a:pPr algn="ctr"/>
            <a:endParaRPr lang="fr-FR" sz="1800" dirty="0">
              <a:solidFill>
                <a:srgbClr val="C00000"/>
              </a:solidFill>
            </a:endParaRPr>
          </a:p>
          <a:p>
            <a:pPr algn="ctr"/>
            <a:r>
              <a:rPr lang="fr-FR" sz="1400" dirty="0">
                <a:solidFill>
                  <a:srgbClr val="C00000"/>
                </a:solidFill>
              </a:rPr>
              <a:t>Dr. Elena </a:t>
            </a:r>
            <a:r>
              <a:rPr lang="fr-FR" sz="1400" dirty="0" err="1">
                <a:solidFill>
                  <a:srgbClr val="C00000"/>
                </a:solidFill>
              </a:rPr>
              <a:t>HofferT</a:t>
            </a:r>
            <a:endParaRPr lang="fr-FR" sz="1400" dirty="0">
              <a:solidFill>
                <a:srgbClr val="C00000"/>
              </a:solidFill>
            </a:endParaRPr>
          </a:p>
          <a:p>
            <a:pPr algn="ctr"/>
            <a:endParaRPr lang="fr-FR" sz="1400" dirty="0">
              <a:solidFill>
                <a:srgbClr val="C00000"/>
              </a:solidFill>
            </a:endParaRPr>
          </a:p>
          <a:p>
            <a:pPr algn="ctr"/>
            <a:r>
              <a:rPr lang="fr-FR" sz="1200" i="1" dirty="0">
                <a:solidFill>
                  <a:srgbClr val="C00000"/>
                </a:solidFill>
              </a:rPr>
              <a:t>ESFRI </a:t>
            </a:r>
            <a:r>
              <a:rPr lang="fr-FR" sz="1200" i="1" dirty="0" err="1">
                <a:solidFill>
                  <a:srgbClr val="C00000"/>
                </a:solidFill>
              </a:rPr>
              <a:t>delegate</a:t>
            </a:r>
            <a:r>
              <a:rPr lang="fr-FR" sz="1200" i="1" dirty="0">
                <a:solidFill>
                  <a:srgbClr val="C00000"/>
                </a:solidFill>
              </a:rPr>
              <a:t> for France</a:t>
            </a:r>
          </a:p>
        </p:txBody>
      </p:sp>
    </p:spTree>
    <p:extLst>
      <p:ext uri="{BB962C8B-B14F-4D97-AF65-F5344CB8AC3E}">
        <p14:creationId xmlns:p14="http://schemas.microsoft.com/office/powerpoint/2010/main" val="78964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-32818"/>
            <a:ext cx="8424000" cy="807654"/>
          </a:xfrm>
        </p:spPr>
        <p:txBody>
          <a:bodyPr/>
          <a:lstStyle/>
          <a:p>
            <a:br>
              <a:rPr lang="fr-FR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France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supporting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the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structuring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of the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European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landscape</a:t>
            </a:r>
            <a:br>
              <a:rPr lang="fr-FR" sz="20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of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infrastructures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since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more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than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60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years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:</a:t>
            </a:r>
            <a:br>
              <a:rPr lang="fr-FR" sz="1600" dirty="0"/>
            </a:b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195751" y="1003203"/>
            <a:ext cx="7703920" cy="374441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founding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member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state of the first international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scientific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organisations</a:t>
            </a:r>
          </a:p>
          <a:p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CERN, EMBL or ESO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An active supporter of ESFRI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developments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creation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in 2002: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fr-FR" sz="1600" b="1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ESFRI roadmap 2021 </a:t>
            </a:r>
            <a:r>
              <a:rPr lang="fr-FR" sz="1600" dirty="0" err="1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includes</a:t>
            </a:r>
            <a:r>
              <a:rPr lang="fr-FR" sz="1600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fr-FR" sz="1600" b="1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63 RI (41 </a:t>
            </a:r>
            <a:r>
              <a:rPr lang="fr-FR" sz="1600" b="1" dirty="0" err="1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Landmarks</a:t>
            </a:r>
            <a:r>
              <a:rPr lang="fr-FR" sz="1600" b="1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fr-FR" sz="1600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and </a:t>
            </a:r>
            <a:r>
              <a:rPr lang="fr-FR" sz="1600" b="1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22 </a:t>
            </a:r>
            <a:r>
              <a:rPr lang="fr-FR" sz="1600" b="1" dirty="0" err="1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Projects</a:t>
            </a:r>
            <a:r>
              <a:rPr lang="fr-FR" sz="1600" b="1" dirty="0">
                <a:solidFill>
                  <a:srgbClr val="000091">
                    <a:lumMod val="75000"/>
                  </a:srgbClr>
                </a:solidFill>
                <a:ea typeface="+mj-ea"/>
                <a:cs typeface="+mj-cs"/>
              </a:rPr>
              <a:t>)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France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member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46 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infrastructures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out of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63 on ESFRI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roadmap 2021.</a:t>
            </a:r>
          </a:p>
          <a:p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All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these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infrastructures are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identified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on the French national roadmap.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France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member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37 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Landmarks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out of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41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on ESFRI roadmap 2021</a:t>
            </a:r>
            <a:endParaRPr lang="fr-FR" dirty="0"/>
          </a:p>
          <a:p>
            <a:endParaRPr lang="fr-FR" dirty="0"/>
          </a:p>
        </p:txBody>
      </p:sp>
      <p:grpSp>
        <p:nvGrpSpPr>
          <p:cNvPr id="9" name="object 2"/>
          <p:cNvGrpSpPr/>
          <p:nvPr/>
        </p:nvGrpSpPr>
        <p:grpSpPr>
          <a:xfrm>
            <a:off x="7656836" y="851315"/>
            <a:ext cx="1290349" cy="4233040"/>
            <a:chOff x="185307" y="45349"/>
            <a:chExt cx="2225675" cy="6255385"/>
          </a:xfrm>
        </p:grpSpPr>
        <p:pic>
          <p:nvPicPr>
            <p:cNvPr id="10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307" y="45349"/>
              <a:ext cx="2225596" cy="931728"/>
            </a:xfrm>
            <a:prstGeom prst="rect">
              <a:avLst/>
            </a:prstGeom>
          </p:spPr>
        </p:pic>
        <p:pic>
          <p:nvPicPr>
            <p:cNvPr id="11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39" y="1013460"/>
              <a:ext cx="1451610" cy="1576577"/>
            </a:xfrm>
            <a:prstGeom prst="rect">
              <a:avLst/>
            </a:prstGeom>
          </p:spPr>
        </p:pic>
        <p:pic>
          <p:nvPicPr>
            <p:cNvPr id="12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46" y="938301"/>
              <a:ext cx="1451013" cy="1576552"/>
            </a:xfrm>
            <a:prstGeom prst="rect">
              <a:avLst/>
            </a:prstGeom>
          </p:spPr>
        </p:pic>
        <p:sp>
          <p:nvSpPr>
            <p:cNvPr id="13" name="object 6"/>
            <p:cNvSpPr/>
            <p:nvPr/>
          </p:nvSpPr>
          <p:spPr>
            <a:xfrm>
              <a:off x="616610" y="1519554"/>
              <a:ext cx="1613535" cy="1659255"/>
            </a:xfrm>
            <a:custGeom>
              <a:avLst/>
              <a:gdLst/>
              <a:ahLst/>
              <a:cxnLst/>
              <a:rect l="l" t="t" r="r" b="b"/>
              <a:pathLst>
                <a:path w="1613535" h="1659255">
                  <a:moveTo>
                    <a:pt x="1276197" y="0"/>
                  </a:moveTo>
                  <a:lnTo>
                    <a:pt x="0" y="321437"/>
                  </a:lnTo>
                  <a:lnTo>
                    <a:pt x="336943" y="1659128"/>
                  </a:lnTo>
                  <a:lnTo>
                    <a:pt x="1613128" y="1337691"/>
                  </a:lnTo>
                  <a:lnTo>
                    <a:pt x="127619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616610" y="1519554"/>
              <a:ext cx="1613535" cy="1659255"/>
            </a:xfrm>
            <a:custGeom>
              <a:avLst/>
              <a:gdLst/>
              <a:ahLst/>
              <a:cxnLst/>
              <a:rect l="l" t="t" r="r" b="b"/>
              <a:pathLst>
                <a:path w="1613535" h="1659255">
                  <a:moveTo>
                    <a:pt x="0" y="321437"/>
                  </a:moveTo>
                  <a:lnTo>
                    <a:pt x="1276197" y="0"/>
                  </a:lnTo>
                  <a:lnTo>
                    <a:pt x="1613128" y="1337691"/>
                  </a:lnTo>
                  <a:lnTo>
                    <a:pt x="336943" y="1659128"/>
                  </a:lnTo>
                  <a:lnTo>
                    <a:pt x="0" y="32143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576" y="1477292"/>
              <a:ext cx="1612577" cy="1670910"/>
            </a:xfrm>
            <a:prstGeom prst="rect">
              <a:avLst/>
            </a:prstGeom>
          </p:spPr>
        </p:pic>
        <p:pic>
          <p:nvPicPr>
            <p:cNvPr id="16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124" y="2220468"/>
              <a:ext cx="1663445" cy="1840229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579" y="2132584"/>
              <a:ext cx="1662709" cy="1838959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204" y="2807525"/>
              <a:ext cx="1631734" cy="1995614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0717" y="3565397"/>
              <a:ext cx="1632305" cy="1985771"/>
            </a:xfrm>
            <a:prstGeom prst="rect">
              <a:avLst/>
            </a:prstGeom>
          </p:spPr>
        </p:pic>
        <p:pic>
          <p:nvPicPr>
            <p:cNvPr id="20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2544" y="4166743"/>
              <a:ext cx="1765896" cy="2133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55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403648" y="483518"/>
            <a:ext cx="8496944" cy="720000"/>
          </a:xfrm>
        </p:spPr>
        <p:txBody>
          <a:bodyPr/>
          <a:lstStyle/>
          <a:p>
            <a:pPr lvl="2" algn="l" rtl="0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solidFill>
                  <a:srgbClr val="C00000"/>
                </a:solidFill>
              </a:rPr>
              <a:t>French national </a:t>
            </a:r>
            <a:r>
              <a:rPr lang="fr-FR" sz="2000" b="1" dirty="0" err="1">
                <a:solidFill>
                  <a:srgbClr val="C00000"/>
                </a:solidFill>
              </a:rPr>
              <a:t>strategy</a:t>
            </a:r>
            <a:r>
              <a:rPr lang="fr-FR" sz="2000" b="1" dirty="0">
                <a:solidFill>
                  <a:srgbClr val="C00000"/>
                </a:solidFill>
              </a:rPr>
              <a:t> on </a:t>
            </a:r>
            <a:r>
              <a:rPr lang="fr-FR" sz="2000" b="1" dirty="0" err="1">
                <a:solidFill>
                  <a:srgbClr val="C00000"/>
                </a:solidFill>
              </a:rPr>
              <a:t>research</a:t>
            </a:r>
            <a:r>
              <a:rPr lang="fr-FR" sz="2000" b="1" dirty="0">
                <a:solidFill>
                  <a:srgbClr val="C00000"/>
                </a:solidFill>
              </a:rPr>
              <a:t> infrastructures</a:t>
            </a:r>
            <a:br>
              <a:rPr lang="fr-FR" sz="2000" dirty="0">
                <a:solidFill>
                  <a:schemeClr val="bg2"/>
                </a:solidFill>
              </a:rPr>
            </a:b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-108520" y="1040758"/>
            <a:ext cx="8734021" cy="2805071"/>
          </a:xfrm>
        </p:spPr>
        <p:txBody>
          <a:bodyPr/>
          <a:lstStyle/>
          <a:p>
            <a:pPr lvl="2" algn="just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Provides the landscape of national and European/international infrastructures essential to French research and innovation.</a:t>
            </a: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The result of a collective process steered by the Ministry of Research, in consultation with the research organizations, institutions, universities as well as other relevant actors responsible for the research infrastructures. </a:t>
            </a:r>
          </a:p>
          <a:p>
            <a:pPr lvl="2" algn="just"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The inclusion of a research infrastructure on the national roadmap represents a seal of quality and recognition of its strategic importance.</a:t>
            </a:r>
          </a:p>
          <a:p>
            <a:pPr marL="360000" lvl="2" indent="0" algn="just">
              <a:buNone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5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editions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till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now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: 2008, 2012, 2016, 2018, 2021</a:t>
            </a:r>
          </a:p>
          <a:p>
            <a:pPr lvl="2" algn="just">
              <a:buFont typeface="Courier New" panose="02070309020205020404" pitchFamily="49" charset="0"/>
              <a:buChar char="o"/>
            </a:pPr>
            <a:endParaRPr lang="fr-FR" sz="14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Courier New" panose="02070309020205020404" pitchFamily="49" charset="0"/>
              <a:buChar char="o"/>
            </a:pPr>
            <a:endParaRPr lang="fr-FR" sz="1200" dirty="0"/>
          </a:p>
          <a:p>
            <a:pPr marL="360000" lvl="2" indent="0" algn="just">
              <a:buNone/>
            </a:pPr>
            <a:endParaRPr lang="fr-FR" sz="1200" dirty="0"/>
          </a:p>
          <a:p>
            <a:pPr marL="360000" lvl="2" indent="0" algn="just">
              <a:buNone/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174836"/>
            <a:ext cx="3275856" cy="19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7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691680" y="216064"/>
            <a:ext cx="8424000" cy="720000"/>
          </a:xfrm>
        </p:spPr>
        <p:txBody>
          <a:bodyPr/>
          <a:lstStyle/>
          <a:p>
            <a:pPr lvl="2" algn="l" rtl="0">
              <a:lnSpc>
                <a:spcPct val="90000"/>
              </a:lnSpc>
              <a:spcBef>
                <a:spcPct val="0"/>
              </a:spcBef>
            </a:pPr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Main objectives of the</a:t>
            </a:r>
            <a:br>
              <a:rPr lang="fr-FR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French national roadmap on </a:t>
            </a:r>
            <a:r>
              <a:rPr lang="fr-FR" b="1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b="1" dirty="0">
                <a:solidFill>
                  <a:schemeClr val="bg2">
                    <a:lumMod val="75000"/>
                  </a:schemeClr>
                </a:solidFill>
              </a:rPr>
              <a:t> infrastructures</a:t>
            </a:r>
            <a:br>
              <a:rPr lang="fr-FR" sz="2000" dirty="0">
                <a:solidFill>
                  <a:schemeClr val="bg2"/>
                </a:solidFill>
              </a:rPr>
            </a:b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-4285" y="576064"/>
            <a:ext cx="8963552" cy="3456384"/>
          </a:xfrm>
        </p:spPr>
        <p:txBody>
          <a:bodyPr/>
          <a:lstStyle/>
          <a:p>
            <a:pPr lvl="4" algn="just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fr-FR" sz="1550" b="1" dirty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en-US" sz="1550" b="1" dirty="0">
                <a:solidFill>
                  <a:schemeClr val="tx2">
                    <a:lumMod val="75000"/>
                  </a:schemeClr>
                </a:solidFill>
              </a:rPr>
              <a:t>develop a real strategic analysis </a:t>
            </a:r>
            <a:r>
              <a:rPr lang="en-US" sz="1550" dirty="0">
                <a:solidFill>
                  <a:schemeClr val="tx2">
                    <a:lumMod val="75000"/>
                  </a:schemeClr>
                </a:solidFill>
              </a:rPr>
              <a:t>of the research infrastructure landscape.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sz="1500" b="1" dirty="0">
                <a:solidFill>
                  <a:srgbClr val="002060"/>
                </a:solidFill>
              </a:rPr>
              <a:t>To guarantee a comprehensible, global but non-plethoric vision </a:t>
            </a:r>
            <a:r>
              <a:rPr lang="en-US" sz="1500" dirty="0">
                <a:solidFill>
                  <a:srgbClr val="002060"/>
                </a:solidFill>
              </a:rPr>
              <a:t>of the infrastructures that are essential to French research and innovation.</a:t>
            </a:r>
            <a:endParaRPr lang="fr-FR" sz="1500" dirty="0">
              <a:solidFill>
                <a:srgbClr val="002060"/>
              </a:solidFill>
            </a:endParaRPr>
          </a:p>
          <a:p>
            <a:pPr lvl="2" algn="just"/>
            <a:endParaRPr lang="fr-FR" sz="1400" dirty="0"/>
          </a:p>
          <a:p>
            <a:pPr marL="360000" lvl="2" indent="0" algn="just">
              <a:buNone/>
            </a:pP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The ESFRI roadmap and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Landscape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analysis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were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inspiring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structuring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  <a:p>
            <a:pPr marL="360000" lvl="2" indent="0" algn="just">
              <a:buNone/>
            </a:pPr>
            <a:endParaRPr lang="fr-FR" sz="1200" b="1" dirty="0">
              <a:solidFill>
                <a:schemeClr val="bg2">
                  <a:lumMod val="75000"/>
                </a:schemeClr>
              </a:solidFill>
            </a:endParaRPr>
          </a:p>
          <a:p>
            <a:pPr marL="360000" lvl="2" indent="0" algn="just">
              <a:buNone/>
            </a:pP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The French national roadmap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puts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bg2">
                    <a:lumMod val="75000"/>
                  </a:schemeClr>
                </a:solidFill>
              </a:rPr>
              <a:t>forward</a:t>
            </a:r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marL="360000" lvl="2" indent="0" algn="just">
              <a:buNone/>
            </a:pPr>
            <a:endParaRPr lang="fr-FR" sz="1400" dirty="0">
              <a:solidFill>
                <a:schemeClr val="tx2">
                  <a:lumMod val="50000"/>
                </a:schemeClr>
              </a:solidFill>
            </a:endParaRPr>
          </a:p>
          <a:p>
            <a:pPr marL="360000" lvl="2" indent="0" algn="just">
              <a:buNone/>
            </a:pPr>
            <a:endParaRPr lang="fr-FR" sz="1400" dirty="0">
              <a:solidFill>
                <a:schemeClr val="tx2">
                  <a:lumMod val="50000"/>
                </a:schemeClr>
              </a:solidFill>
            </a:endParaRP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The major scientific questions and societal challenges that require the use of research infrastructures;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The positioning of each infrastructure in the roadmap in relation to developments in research, the needs of communities, competing facilities, and any interfaces/complementarities between infrastructures;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 Potential gaps to be filled, as well as guidelines for the next years:  </a:t>
            </a:r>
          </a:p>
          <a:p>
            <a:pPr lvl="3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prioritization and new synergies to be developed with a view to budgetary sustainability ;</a:t>
            </a:r>
          </a:p>
          <a:p>
            <a:pPr lvl="3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objectives in terms of impact. </a:t>
            </a:r>
          </a:p>
          <a:p>
            <a:pPr lvl="2" algn="just"/>
            <a:endParaRPr lang="fr-FR" sz="1200" dirty="0">
              <a:solidFill>
                <a:schemeClr val="tx2">
                  <a:lumMod val="50000"/>
                </a:schemeClr>
              </a:solidFill>
            </a:endParaRPr>
          </a:p>
          <a:p>
            <a:pPr marL="360000" lvl="2" indent="0" algn="just"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Strategic analysis of the infrastructure landscape was also an opportunity to address cross-cutting issues such as open science and data. </a:t>
            </a:r>
            <a:endParaRPr lang="fr-FR" sz="1400" b="1" dirty="0">
              <a:solidFill>
                <a:schemeClr val="bg2">
                  <a:lumMod val="75000"/>
                </a:schemeClr>
              </a:solidFill>
            </a:endParaRPr>
          </a:p>
          <a:p>
            <a:pPr marL="360000" lvl="2" indent="0" algn="just">
              <a:buNone/>
            </a:pPr>
            <a:endParaRPr lang="fr-FR" sz="1200" b="1" dirty="0">
              <a:solidFill>
                <a:schemeClr val="bg2">
                  <a:lumMod val="75000"/>
                </a:schemeClr>
              </a:solidFill>
            </a:endParaRPr>
          </a:p>
          <a:p>
            <a:pPr marL="360000" lvl="2" indent="0" algn="just">
              <a:buNone/>
            </a:pPr>
            <a:endParaRPr lang="fr-FR"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44" y="1368174"/>
            <a:ext cx="2239052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359532" y="771550"/>
            <a:ext cx="864096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marL="49213" indent="-49213" algn="l" rtl="0" eaLnBrk="1" fontAlgn="base" hangingPunct="1">
              <a:spcBef>
                <a:spcPct val="100000"/>
              </a:spcBef>
              <a:spcAft>
                <a:spcPct val="30000"/>
              </a:spcAft>
              <a:buClr>
                <a:schemeClr val="bg1"/>
              </a:buClr>
              <a:buSzPct val="25000"/>
              <a:buFont typeface="Arial" charset="0"/>
              <a:buChar char=" "/>
              <a:defRPr sz="19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800" algn="l" rtl="0" eaLnBrk="1" fontAlgn="base" hangingPunct="1">
              <a:spcBef>
                <a:spcPct val="30000"/>
              </a:spcBef>
              <a:spcAft>
                <a:spcPct val="30000"/>
              </a:spcAft>
              <a:buClr>
                <a:schemeClr val="bg1"/>
              </a:buClr>
              <a:buSzPct val="25000"/>
              <a:buFont typeface="Arial" charset="0"/>
              <a:buChar char=" "/>
              <a:defRPr sz="1300">
                <a:solidFill>
                  <a:schemeClr val="tx1"/>
                </a:solidFill>
                <a:latin typeface="+mn-lt"/>
                <a:cs typeface="+mn-cs"/>
              </a:defRPr>
            </a:lvl2pPr>
            <a:lvl3pPr marL="244475" indent="-192088" algn="l" rtl="0" eaLnBrk="1" fontAlgn="base" hangingPunct="1">
              <a:spcBef>
                <a:spcPct val="40000"/>
              </a:spcBef>
              <a:spcAft>
                <a:spcPct val="40000"/>
              </a:spcAft>
              <a:buSzPct val="150000"/>
              <a:buBlip>
                <a:blip r:embed="rId2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427038" indent="-180975" algn="l" rtl="0" eaLnBrk="1" fontAlgn="base" hangingPunct="1">
              <a:spcBef>
                <a:spcPct val="20000"/>
              </a:spcBef>
              <a:spcAft>
                <a:spcPct val="20000"/>
              </a:spcAft>
              <a:buSzPct val="150000"/>
              <a:buBlip>
                <a:blip r:embed="rId3"/>
              </a:buBlip>
              <a:defRPr sz="900">
                <a:solidFill>
                  <a:schemeClr val="tx1"/>
                </a:solidFill>
                <a:latin typeface="+mn-lt"/>
                <a:cs typeface="+mn-cs"/>
              </a:defRPr>
            </a:lvl4pPr>
            <a:lvl5pPr marL="6096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10668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6pPr>
            <a:lvl7pPr marL="15240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7pPr>
            <a:lvl8pPr marL="19812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8pPr>
            <a:lvl9pPr marL="24384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1600" b="0" kern="0" dirty="0">
                <a:solidFill>
                  <a:srgbClr val="002060"/>
                </a:solidFill>
                <a:cs typeface="Arial"/>
              </a:rPr>
              <a:t>The national roadmap timeline has been articulated with the European timeline of updating the European roadmap for research infrastructures (ESFRI)</a:t>
            </a:r>
          </a:p>
          <a:p>
            <a:pPr lvl="0">
              <a:buClr>
                <a:srgbClr val="FFFFFF"/>
              </a:buClr>
              <a:defRPr/>
            </a:pPr>
            <a:r>
              <a:rPr lang="en-US" sz="1600" b="0" kern="0" dirty="0">
                <a:solidFill>
                  <a:srgbClr val="002060"/>
                </a:solidFill>
                <a:cs typeface="Arial"/>
              </a:rPr>
              <a:t> 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Objectives : </a:t>
            </a:r>
          </a:p>
          <a:p>
            <a:pPr marL="0" lvl="0" indent="0">
              <a:buClr>
                <a:srgbClr val="FFFFFF"/>
              </a:buClr>
              <a:buNone/>
              <a:defRPr/>
            </a:pPr>
            <a:r>
              <a:rPr lang="en-US" sz="1600" b="0" kern="0" dirty="0">
                <a:solidFill>
                  <a:schemeClr val="tx2">
                    <a:lumMod val="50000"/>
                  </a:schemeClr>
                </a:solidFill>
                <a:cs typeface="Arial"/>
              </a:rPr>
              <a:t>- To create a pavement of research infrastructures of the highest international standard that meet the needs of scientific communities</a:t>
            </a:r>
          </a:p>
          <a:p>
            <a:pPr lvl="0">
              <a:buClr>
                <a:srgbClr val="FFFFFF"/>
              </a:buClr>
              <a:defRPr/>
            </a:pPr>
            <a:r>
              <a:rPr lang="en-US" sz="1600" b="0" kern="0" dirty="0">
                <a:solidFill>
                  <a:schemeClr val="tx2">
                    <a:lumMod val="50000"/>
                  </a:schemeClr>
                </a:solidFill>
                <a:cs typeface="Arial"/>
              </a:rPr>
              <a:t>- To think about these infrastructures in the context of the European and international landscape to position our scientific communities in the best possible way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" name="Picture 4" descr="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87" y="3651870"/>
            <a:ext cx="2021513" cy="14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481443" y="195486"/>
            <a:ext cx="5472000" cy="360000"/>
          </a:xfrm>
        </p:spPr>
        <p:txBody>
          <a:bodyPr/>
          <a:lstStyle/>
          <a:p>
            <a:pPr marL="0" indent="0" algn="l">
              <a:buNone/>
            </a:pPr>
            <a:r>
              <a:rPr lang="fr-FR" sz="2000" dirty="0">
                <a:solidFill>
                  <a:srgbClr val="C00000"/>
                </a:solidFill>
              </a:rPr>
              <a:t>Articulation </a:t>
            </a:r>
            <a:r>
              <a:rPr lang="fr-FR" sz="2000" dirty="0" err="1">
                <a:solidFill>
                  <a:srgbClr val="C00000"/>
                </a:solidFill>
              </a:rPr>
              <a:t>with</a:t>
            </a:r>
            <a:r>
              <a:rPr lang="fr-FR" sz="2000" dirty="0">
                <a:solidFill>
                  <a:srgbClr val="C00000"/>
                </a:solidFill>
              </a:rPr>
              <a:t> ESFRI roadmap </a:t>
            </a:r>
          </a:p>
        </p:txBody>
      </p:sp>
      <p:pic>
        <p:nvPicPr>
          <p:cNvPr id="9" name="Picture 7" descr="compu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107"/>
            <a:ext cx="2267744" cy="140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es quatre UT, les trois AT, plus le VST au fond, soit toute la gamme des télescopes présents au VLT. En avant plan se trouvent les rails des AT">
            <a:hlinkClick r:id="rId6" tooltip="Les quatre UT, les trois AT, plus le VST au fond, soit toute la gamme des télescopes présents au VLT. En avant plan se trouvent les rails des AT"/>
          </p:cNvPr>
          <p:cNvPicPr>
            <a:picLocks noChangeAspect="1" noChangeArrowheads="1"/>
          </p:cNvPicPr>
          <p:nvPr/>
        </p:nvPicPr>
        <p:blipFill>
          <a:blip r:embed="rId7">
            <a:lum bright="-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75" y="3830847"/>
            <a:ext cx="2736303" cy="131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75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331640" y="195486"/>
            <a:ext cx="6984776" cy="720000"/>
          </a:xfrm>
        </p:spPr>
        <p:txBody>
          <a:bodyPr/>
          <a:lstStyle/>
          <a:p>
            <a:pPr lvl="2" algn="l" rtl="0">
              <a:lnSpc>
                <a:spcPct val="90000"/>
              </a:lnSpc>
              <a:spcBef>
                <a:spcPct val="0"/>
              </a:spcBef>
            </a:pPr>
            <a:r>
              <a:rPr lang="fr-FR" sz="1900" b="1" dirty="0">
                <a:solidFill>
                  <a:schemeClr val="bg2">
                    <a:lumMod val="75000"/>
                  </a:schemeClr>
                </a:solidFill>
              </a:rPr>
              <a:t>French national roadmap on </a:t>
            </a:r>
            <a:r>
              <a:rPr lang="fr-FR" sz="1900" b="1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sz="1900" b="1" dirty="0">
                <a:solidFill>
                  <a:schemeClr val="bg2">
                    <a:lumMod val="75000"/>
                  </a:schemeClr>
                </a:solidFill>
              </a:rPr>
              <a:t> infrastructures 2021:</a:t>
            </a:r>
            <a:br>
              <a:rPr lang="fr-FR" sz="1900" b="1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fr-FR" sz="19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19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br>
              <a:rPr lang="fr-FR" sz="2000" dirty="0">
                <a:solidFill>
                  <a:schemeClr val="bg2">
                    <a:lumMod val="75000"/>
                  </a:schemeClr>
                </a:solidFill>
              </a:rPr>
            </a:b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35496" y="483518"/>
            <a:ext cx="8928992" cy="2736304"/>
          </a:xfrm>
        </p:spPr>
        <p:txBody>
          <a:bodyPr/>
          <a:lstStyle/>
          <a:p>
            <a:pPr marL="360000" lvl="2" indent="0" algn="just">
              <a:buNone/>
            </a:pPr>
            <a:endParaRPr lang="fr-FR" sz="1500" dirty="0"/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108 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infrastructrues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identified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4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Categories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540000" lvl="3" indent="0" algn="just">
              <a:buNone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4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5 International </a:t>
            </a:r>
            <a:r>
              <a:rPr lang="fr-FR" sz="1600" b="1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Organisations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on an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intergovernmental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convention</a:t>
            </a:r>
          </a:p>
          <a:p>
            <a:pPr lvl="4" algn="just"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4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23 RI*: 	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infrastructures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earmarked in the MESR budget, they are part of the national policy, </a:t>
            </a:r>
            <a:r>
              <a:rPr lang="en-US" altLang="fr-FR" sz="1600" dirty="0">
                <a:solidFill>
                  <a:schemeClr val="tx2">
                    <a:lumMod val="75000"/>
                  </a:schemeClr>
                </a:solidFill>
              </a:rPr>
              <a:t>although under the scientific responsibility of research operators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lvl="4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73 IR:   	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i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nfrastructures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whose scientific strategy and budget monitoring are the responsibility of the research operators.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lvl="4" algn="just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    7 Projets: 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Infrastructures that are not yet fully mature but are already of strategic importance in the research landscape.</a:t>
            </a:r>
            <a:endParaRPr lang="fr-FR" sz="1600" dirty="0"/>
          </a:p>
          <a:p>
            <a:pPr lvl="2" algn="just">
              <a:buFont typeface="Wingdings" panose="05000000000000000000" pitchFamily="2" charset="2"/>
              <a:buChar char="q"/>
            </a:pPr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240" y="3520730"/>
            <a:ext cx="2411760" cy="160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image_deposit_mice">
            <a:hlinkClick r:id="rId3" tooltip="Submissions of mice - a new window open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15" y="3795886"/>
            <a:ext cx="1485554" cy="13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1870"/>
            <a:ext cx="2132661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3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251520" y="843558"/>
            <a:ext cx="8424000" cy="2574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Consolidating and improving the European research infrastructures landscape: reflections on the optimization of the RI landscape, structuring role of ERICs but need to make strategic choices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Supporting open science and data-driven research through the European Open Science Cloud (EOSC) : organization of EOSC France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Enabling and driving green and digital transformation of research infrastructures and through research infrastructures’ services</a:t>
            </a:r>
          </a:p>
          <a:p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Issues which have an important impact on the 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Environmental impact and associated costs to ensure the sustainability of research 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Energy transition and other global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Legal structure of an ERIC is not always an optimal solution: rigid legal rules, in terms of funding sources but also for international partners,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Sustainable funding of RIs: synergy of funding at national and European levels</a:t>
            </a:r>
          </a:p>
          <a:p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475656" y="339502"/>
            <a:ext cx="8244448" cy="360000"/>
          </a:xfrm>
        </p:spPr>
        <p:txBody>
          <a:bodyPr/>
          <a:lstStyle/>
          <a:p>
            <a:pPr marL="0" indent="0" algn="l">
              <a:buNone/>
            </a:pP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French national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strategy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and the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European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orientations:</a:t>
            </a:r>
          </a:p>
        </p:txBody>
      </p:sp>
    </p:spTree>
    <p:extLst>
      <p:ext uri="{BB962C8B-B14F-4D97-AF65-F5344CB8AC3E}">
        <p14:creationId xmlns:p14="http://schemas.microsoft.com/office/powerpoint/2010/main" val="300603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040403" y="89977"/>
            <a:ext cx="8064896" cy="360000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French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Academy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of Sciences</a:t>
            </a:r>
          </a:p>
          <a:p>
            <a:pPr marL="0" indent="0" algn="ctr">
              <a:buNone/>
            </a:pP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Conference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devoted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to the 20th </a:t>
            </a:r>
            <a:r>
              <a:rPr lang="fr-FR" sz="2000" dirty="0" err="1">
                <a:solidFill>
                  <a:schemeClr val="bg2">
                    <a:lumMod val="75000"/>
                  </a:schemeClr>
                </a:solidFill>
              </a:rPr>
              <a:t>Anniversary</a:t>
            </a:r>
            <a:r>
              <a:rPr lang="fr-FR" sz="2000" dirty="0">
                <a:solidFill>
                  <a:schemeClr val="bg2">
                    <a:lumMod val="75000"/>
                  </a:schemeClr>
                </a:solidFill>
              </a:rPr>
              <a:t> of ESFRI: </a:t>
            </a:r>
          </a:p>
          <a:p>
            <a:pPr marL="0" indent="0" algn="ctr">
              <a:buNone/>
            </a:pPr>
            <a:r>
              <a:rPr lang="fr-FR" sz="2000" i="1" dirty="0">
                <a:solidFill>
                  <a:schemeClr val="bg2">
                    <a:lumMod val="75000"/>
                  </a:schemeClr>
                </a:solidFill>
              </a:rPr>
              <a:t>« </a:t>
            </a:r>
            <a:r>
              <a:rPr lang="fr-FR" sz="2000" i="1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fr-FR" sz="2000" i="1" dirty="0">
                <a:solidFill>
                  <a:schemeClr val="bg2">
                    <a:lumMod val="75000"/>
                  </a:schemeClr>
                </a:solidFill>
              </a:rPr>
              <a:t> infrastructures at the </a:t>
            </a:r>
            <a:r>
              <a:rPr lang="fr-FR" sz="2000" i="1" dirty="0" err="1">
                <a:solidFill>
                  <a:schemeClr val="bg2">
                    <a:lumMod val="75000"/>
                  </a:schemeClr>
                </a:solidFill>
              </a:rPr>
              <a:t>heart</a:t>
            </a:r>
            <a:r>
              <a:rPr lang="fr-FR" sz="2000" i="1" dirty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fr-FR" sz="2000" i="1" dirty="0" err="1">
                <a:solidFill>
                  <a:schemeClr val="bg2">
                    <a:lumMod val="75000"/>
                  </a:schemeClr>
                </a:solidFill>
              </a:rPr>
              <a:t>scientific</a:t>
            </a:r>
            <a:r>
              <a:rPr lang="fr-FR" sz="20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2000" i="1" dirty="0" err="1">
                <a:solidFill>
                  <a:schemeClr val="bg2">
                    <a:lumMod val="75000"/>
                  </a:schemeClr>
                </a:solidFill>
              </a:rPr>
              <a:t>discoveries</a:t>
            </a:r>
            <a:r>
              <a:rPr lang="fr-FR" sz="2000" i="1" dirty="0">
                <a:solidFill>
                  <a:schemeClr val="bg2">
                    <a:lumMod val="75000"/>
                  </a:schemeClr>
                </a:solidFill>
              </a:rPr>
              <a:t> »</a:t>
            </a:r>
          </a:p>
          <a:p>
            <a:pPr marL="0" indent="0" algn="ctr">
              <a:buNone/>
            </a:pPr>
            <a:endParaRPr lang="fr-FR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3" y="1563638"/>
            <a:ext cx="4034651" cy="26871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3" y="3559683"/>
            <a:ext cx="2135947" cy="14225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35" y="1038349"/>
            <a:ext cx="3692876" cy="20937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000" y="4327271"/>
            <a:ext cx="839903" cy="742239"/>
          </a:xfrm>
          <a:prstGeom prst="rect">
            <a:avLst/>
          </a:prstGeom>
        </p:spPr>
      </p:pic>
      <p:sp>
        <p:nvSpPr>
          <p:cNvPr id="15" name="Espace réservé du texte 6"/>
          <p:cNvSpPr txBox="1">
            <a:spLocks/>
          </p:cNvSpPr>
          <p:nvPr/>
        </p:nvSpPr>
        <p:spPr bwMode="gray">
          <a:xfrm>
            <a:off x="5650969" y="3493321"/>
            <a:ext cx="3133031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08000" indent="-1080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000" indent="-1080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fr-FR" sz="3600" dirty="0" err="1">
                <a:solidFill>
                  <a:schemeClr val="bg2">
                    <a:lumMod val="75000"/>
                  </a:schemeClr>
                </a:solidFill>
              </a:rPr>
              <a:t>Thank</a:t>
            </a:r>
            <a:r>
              <a:rPr lang="fr-FR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bg2">
                    <a:lumMod val="75000"/>
                  </a:schemeClr>
                </a:solidFill>
              </a:rPr>
              <a:t>you</a:t>
            </a:r>
            <a:r>
              <a:rPr lang="fr-FR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1294047"/>
      </p:ext>
    </p:extLst>
  </p:cSld>
  <p:clrMapOvr>
    <a:masterClrMapping/>
  </p:clrMapOvr>
</p:sld>
</file>

<file path=ppt/theme/theme1.xml><?xml version="1.0" encoding="utf-8"?>
<a:theme xmlns:a="http://schemas.openxmlformats.org/drawingml/2006/main" name="ppt_DGESIP_aria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DGESIP_arial.potx" id="{4D4750DE-14EB-43D4-AB69-454A80501455}" vid="{F773B70D-07D5-42A9-BA57-5A3321EAAA64}"/>
    </a:ext>
  </a:extLst>
</a:theme>
</file>

<file path=ppt/theme/theme2.xml><?xml version="1.0" encoding="utf-8"?>
<a:theme xmlns:a="http://schemas.openxmlformats.org/drawingml/2006/main" name="OPÉRATEURS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FCDB1F8-448A-9B4E-9E75-912673BA5B96}" vid="{365F31D6-8738-E34B-8C61-30CB0CD3BBA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ppt_DGESIP_arial</Template>
  <TotalTime>2920</TotalTime>
  <Words>754</Words>
  <Application>Microsoft Office PowerPoint</Application>
  <PresentationFormat>On-screen Show (16:9)</PresentationFormat>
  <Paragraphs>89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ppt_DGESIP_arial</vt:lpstr>
      <vt:lpstr>OPÉRATEURS</vt:lpstr>
      <vt:lpstr>PowerPoint Presentation</vt:lpstr>
      <vt:lpstr> France is supporting the structuring of the European landscape of research infrastructures since more than 60 years: </vt:lpstr>
      <vt:lpstr>French national strategy on research infrastructures </vt:lpstr>
      <vt:lpstr>Main objectives of the French national roadmap on research infrastructures </vt:lpstr>
      <vt:lpstr>PowerPoint Presentation</vt:lpstr>
      <vt:lpstr>French national roadmap on research infrastructures 2021:    </vt:lpstr>
      <vt:lpstr>PowerPoint Presentation</vt:lpstr>
      <vt:lpstr>PowerPoint Presentation</vt:lpstr>
    </vt:vector>
  </TitlesOfParts>
  <Manager>Client</Manager>
  <Company>Ministere de l'Education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Olivier</dc:creator>
  <cp:lastModifiedBy>ELENA HOFFERT</cp:lastModifiedBy>
  <cp:revision>350</cp:revision>
  <cp:lastPrinted>2022-03-07T14:18:57Z</cp:lastPrinted>
  <dcterms:created xsi:type="dcterms:W3CDTF">2020-04-24T10:38:11Z</dcterms:created>
  <dcterms:modified xsi:type="dcterms:W3CDTF">2024-06-20T12:33:15Z</dcterms:modified>
</cp:coreProperties>
</file>